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
  </p:notesMasterIdLst>
  <p:sldIdLst>
    <p:sldId id="257" r:id="rId2"/>
  </p:sldIdLst>
  <p:sldSz cx="6858000" cy="12192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54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33"/>
    <p:restoredTop sz="92757"/>
  </p:normalViewPr>
  <p:slideViewPr>
    <p:cSldViewPr snapToGrid="0" snapToObjects="1">
      <p:cViewPr>
        <p:scale>
          <a:sx n="80" d="100"/>
          <a:sy n="80" d="100"/>
        </p:scale>
        <p:origin x="250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6B1BBF-9A37-C847-8380-36AEE612ACE0}" type="datetimeFigureOut">
              <a:rPr lang="en-US" smtClean="0"/>
              <a:t>10/29/15</a:t>
            </a:fld>
            <a:endParaRPr lang="en-US"/>
          </a:p>
        </p:txBody>
      </p:sp>
      <p:sp>
        <p:nvSpPr>
          <p:cNvPr id="4" name="Slide Image Placeholder 3"/>
          <p:cNvSpPr>
            <a:spLocks noGrp="1" noRot="1" noChangeAspect="1"/>
          </p:cNvSpPr>
          <p:nvPr>
            <p:ph type="sldImg" idx="2"/>
          </p:nvPr>
        </p:nvSpPr>
        <p:spPr>
          <a:xfrm>
            <a:off x="2560638" y="1143000"/>
            <a:ext cx="17367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71AE39-AE45-B446-8876-516FCD42741F}" type="slidenum">
              <a:rPr lang="en-US" smtClean="0"/>
              <a:t>‹#›</a:t>
            </a:fld>
            <a:endParaRPr lang="en-US"/>
          </a:p>
        </p:txBody>
      </p:sp>
    </p:spTree>
    <p:extLst>
      <p:ext uri="{BB962C8B-B14F-4D97-AF65-F5344CB8AC3E}">
        <p14:creationId xmlns:p14="http://schemas.microsoft.com/office/powerpoint/2010/main" val="431646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60638" y="1143000"/>
            <a:ext cx="173672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71AE39-AE45-B446-8876-516FCD42741F}" type="slidenum">
              <a:rPr lang="en-US" smtClean="0"/>
              <a:t>1</a:t>
            </a:fld>
            <a:endParaRPr lang="en-US"/>
          </a:p>
        </p:txBody>
      </p:sp>
    </p:spTree>
    <p:extLst>
      <p:ext uri="{BB962C8B-B14F-4D97-AF65-F5344CB8AC3E}">
        <p14:creationId xmlns:p14="http://schemas.microsoft.com/office/powerpoint/2010/main" val="1550666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sv-SE" smtClean="0"/>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sv-SE" smtClean="0"/>
              <a:t>Click to edit Master subtitle style</a:t>
            </a:r>
            <a:endParaRPr lang="en-US" dirty="0"/>
          </a:p>
        </p:txBody>
      </p:sp>
      <p:sp>
        <p:nvSpPr>
          <p:cNvPr id="4" name="Date Placeholder 3"/>
          <p:cNvSpPr>
            <a:spLocks noGrp="1"/>
          </p:cNvSpPr>
          <p:nvPr>
            <p:ph type="dt" sz="half" idx="10"/>
          </p:nvPr>
        </p:nvSpPr>
        <p:spPr/>
        <p:txBody>
          <a:bodyPr/>
          <a:lstStyle/>
          <a:p>
            <a:fld id="{5308E04D-D41A-864C-A79B-9073F8CF8E10}" type="datetimeFigureOut">
              <a:rPr lang="en-US" smtClean="0"/>
              <a:t>10/29/15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720325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4" name="Date Placeholder 3"/>
          <p:cNvSpPr>
            <a:spLocks noGrp="1"/>
          </p:cNvSpPr>
          <p:nvPr>
            <p:ph type="dt" sz="half" idx="10"/>
          </p:nvPr>
        </p:nvSpPr>
        <p:spPr/>
        <p:txBody>
          <a:bodyPr/>
          <a:lstStyle/>
          <a:p>
            <a:fld id="{5308E04D-D41A-864C-A79B-9073F8CF8E10}" type="datetimeFigureOut">
              <a:rPr lang="en-US" smtClean="0"/>
              <a:t>10/29/15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516790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sv-SE" smtClean="0"/>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4" name="Date Placeholder 3"/>
          <p:cNvSpPr>
            <a:spLocks noGrp="1"/>
          </p:cNvSpPr>
          <p:nvPr>
            <p:ph type="dt" sz="half" idx="10"/>
          </p:nvPr>
        </p:nvSpPr>
        <p:spPr/>
        <p:txBody>
          <a:bodyPr/>
          <a:lstStyle/>
          <a:p>
            <a:fld id="{5308E04D-D41A-864C-A79B-9073F8CF8E10}" type="datetimeFigureOut">
              <a:rPr lang="en-US" smtClean="0"/>
              <a:t>10/29/15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1268098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dirty="0"/>
          </a:p>
        </p:txBody>
      </p:sp>
      <p:sp>
        <p:nvSpPr>
          <p:cNvPr id="3" name="Content Placeholder 2"/>
          <p:cNvSpPr>
            <a:spLocks noGrp="1"/>
          </p:cNvSpPr>
          <p:nvPr>
            <p:ph idx="1"/>
          </p:nvPr>
        </p:nvSpPr>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4" name="Date Placeholder 3"/>
          <p:cNvSpPr>
            <a:spLocks noGrp="1"/>
          </p:cNvSpPr>
          <p:nvPr>
            <p:ph type="dt" sz="half" idx="10"/>
          </p:nvPr>
        </p:nvSpPr>
        <p:spPr/>
        <p:txBody>
          <a:bodyPr/>
          <a:lstStyle/>
          <a:p>
            <a:fld id="{5308E04D-D41A-864C-A79B-9073F8CF8E10}" type="datetimeFigureOut">
              <a:rPr lang="en-US" smtClean="0"/>
              <a:t>10/29/15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1145881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sv-SE" smtClean="0"/>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sv-SE" smtClean="0"/>
              <a:t>Click to edit Master text styles</a:t>
            </a:r>
          </a:p>
        </p:txBody>
      </p:sp>
      <p:sp>
        <p:nvSpPr>
          <p:cNvPr id="4" name="Date Placeholder 3"/>
          <p:cNvSpPr>
            <a:spLocks noGrp="1"/>
          </p:cNvSpPr>
          <p:nvPr>
            <p:ph type="dt" sz="half" idx="10"/>
          </p:nvPr>
        </p:nvSpPr>
        <p:spPr/>
        <p:txBody>
          <a:bodyPr/>
          <a:lstStyle/>
          <a:p>
            <a:fld id="{5308E04D-D41A-864C-A79B-9073F8CF8E10}" type="datetimeFigureOut">
              <a:rPr lang="en-US" smtClean="0"/>
              <a:t>10/29/15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1949737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5" name="Date Placeholder 4"/>
          <p:cNvSpPr>
            <a:spLocks noGrp="1"/>
          </p:cNvSpPr>
          <p:nvPr>
            <p:ph type="dt" sz="half" idx="10"/>
          </p:nvPr>
        </p:nvSpPr>
        <p:spPr/>
        <p:txBody>
          <a:bodyPr/>
          <a:lstStyle/>
          <a:p>
            <a:fld id="{5308E04D-D41A-864C-A79B-9073F8CF8E10}" type="datetimeFigureOut">
              <a:rPr lang="en-US" smtClean="0"/>
              <a:t>10/29/15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20112545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sv-SE" smtClean="0"/>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smtClean="0"/>
              <a:t>Click to 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sv-SE" smtClean="0"/>
              <a:t>Click to 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7" name="Date Placeholder 6"/>
          <p:cNvSpPr>
            <a:spLocks noGrp="1"/>
          </p:cNvSpPr>
          <p:nvPr>
            <p:ph type="dt" sz="half" idx="10"/>
          </p:nvPr>
        </p:nvSpPr>
        <p:spPr/>
        <p:txBody>
          <a:bodyPr/>
          <a:lstStyle/>
          <a:p>
            <a:fld id="{5308E04D-D41A-864C-A79B-9073F8CF8E10}" type="datetimeFigureOut">
              <a:rPr lang="en-US" smtClean="0"/>
              <a:t>10/29/15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1763038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Click to edit Master title style</a:t>
            </a:r>
            <a:endParaRPr lang="en-US" dirty="0"/>
          </a:p>
        </p:txBody>
      </p:sp>
      <p:sp>
        <p:nvSpPr>
          <p:cNvPr id="3" name="Date Placeholder 2"/>
          <p:cNvSpPr>
            <a:spLocks noGrp="1"/>
          </p:cNvSpPr>
          <p:nvPr>
            <p:ph type="dt" sz="half" idx="10"/>
          </p:nvPr>
        </p:nvSpPr>
        <p:spPr/>
        <p:txBody>
          <a:bodyPr/>
          <a:lstStyle/>
          <a:p>
            <a:fld id="{5308E04D-D41A-864C-A79B-9073F8CF8E10}" type="datetimeFigureOut">
              <a:rPr lang="en-US" smtClean="0"/>
              <a:t>10/29/15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404422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8E04D-D41A-864C-A79B-9073F8CF8E10}" type="datetimeFigureOut">
              <a:rPr lang="en-US" smtClean="0"/>
              <a:t>10/29/15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341685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sv-SE" smtClean="0"/>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smtClean="0"/>
              <a:t>Click to edit Master text styles</a:t>
            </a:r>
          </a:p>
        </p:txBody>
      </p:sp>
      <p:sp>
        <p:nvSpPr>
          <p:cNvPr id="5" name="Date Placeholder 4"/>
          <p:cNvSpPr>
            <a:spLocks noGrp="1"/>
          </p:cNvSpPr>
          <p:nvPr>
            <p:ph type="dt" sz="half" idx="10"/>
          </p:nvPr>
        </p:nvSpPr>
        <p:spPr/>
        <p:txBody>
          <a:bodyPr/>
          <a:lstStyle/>
          <a:p>
            <a:fld id="{5308E04D-D41A-864C-A79B-9073F8CF8E10}" type="datetimeFigureOut">
              <a:rPr lang="en-US" smtClean="0"/>
              <a:t>10/29/15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333699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sv-SE" smtClean="0"/>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sv-SE" smtClean="0"/>
              <a:t>Drag picture to placeholder or click icon to add</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sv-SE" smtClean="0"/>
              <a:t>Click to edit Master text styles</a:t>
            </a:r>
          </a:p>
        </p:txBody>
      </p:sp>
      <p:sp>
        <p:nvSpPr>
          <p:cNvPr id="5" name="Date Placeholder 4"/>
          <p:cNvSpPr>
            <a:spLocks noGrp="1"/>
          </p:cNvSpPr>
          <p:nvPr>
            <p:ph type="dt" sz="half" idx="10"/>
          </p:nvPr>
        </p:nvSpPr>
        <p:spPr/>
        <p:txBody>
          <a:bodyPr/>
          <a:lstStyle/>
          <a:p>
            <a:fld id="{5308E04D-D41A-864C-A79B-9073F8CF8E10}" type="datetimeFigureOut">
              <a:rPr lang="en-US" smtClean="0"/>
              <a:t>10/29/15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9C9B0B-7CDD-7547-A76B-7E52D1B72213}" type="slidenum">
              <a:rPr lang="en-US" smtClean="0"/>
              <a:t>‹#›</a:t>
            </a:fld>
            <a:endParaRPr lang="en-US"/>
          </a:p>
        </p:txBody>
      </p:sp>
    </p:spTree>
    <p:extLst>
      <p:ext uri="{BB962C8B-B14F-4D97-AF65-F5344CB8AC3E}">
        <p14:creationId xmlns:p14="http://schemas.microsoft.com/office/powerpoint/2010/main" val="14073244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sv-SE" smtClean="0"/>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sv-SE" smtClean="0"/>
              <a:t>Click to edit Master text styles</a:t>
            </a:r>
          </a:p>
          <a:p>
            <a:pPr lvl="1"/>
            <a:r>
              <a:rPr lang="sv-SE" smtClean="0"/>
              <a:t>Second level</a:t>
            </a:r>
          </a:p>
          <a:p>
            <a:pPr lvl="2"/>
            <a:r>
              <a:rPr lang="sv-SE" smtClean="0"/>
              <a:t>Third level</a:t>
            </a:r>
          </a:p>
          <a:p>
            <a:pPr lvl="3"/>
            <a:r>
              <a:rPr lang="sv-SE" smtClean="0"/>
              <a:t>Fourth level</a:t>
            </a:r>
          </a:p>
          <a:p>
            <a:pPr lvl="4"/>
            <a:r>
              <a:rPr lang="sv-SE" smtClean="0"/>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5308E04D-D41A-864C-A79B-9073F8CF8E10}" type="datetimeFigureOut">
              <a:rPr lang="en-US" smtClean="0"/>
              <a:t>10/29/15</a:t>
            </a:fld>
            <a:endParaRPr lang="en-US"/>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929C9B0B-7CDD-7547-A76B-7E52D1B72213}" type="slidenum">
              <a:rPr lang="en-US" smtClean="0"/>
              <a:t>‹#›</a:t>
            </a:fld>
            <a:endParaRPr lang="en-US"/>
          </a:p>
        </p:txBody>
      </p:sp>
    </p:spTree>
    <p:extLst>
      <p:ext uri="{BB962C8B-B14F-4D97-AF65-F5344CB8AC3E}">
        <p14:creationId xmlns:p14="http://schemas.microsoft.com/office/powerpoint/2010/main" val="95591393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41157"/>
            <a:ext cx="6858000" cy="10569544"/>
          </a:xfrm>
          <a:prstGeom prst="rect">
            <a:avLst/>
          </a:prstGeom>
          <a:blipFill dpi="0" rotWithShape="1">
            <a:blip r:embed="rId3">
              <a:alphaModFix amt="49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Rectangle 251"/>
          <p:cNvSpPr/>
          <p:nvPr/>
        </p:nvSpPr>
        <p:spPr>
          <a:xfrm>
            <a:off x="0" y="0"/>
            <a:ext cx="6858000" cy="648831"/>
          </a:xfrm>
          <a:prstGeom prst="rect">
            <a:avLst/>
          </a:prstGeom>
          <a:solidFill>
            <a:srgbClr val="20545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44" b="1"/>
          </a:p>
        </p:txBody>
      </p:sp>
      <p:sp>
        <p:nvSpPr>
          <p:cNvPr id="251" name="TextBox 250"/>
          <p:cNvSpPr txBox="1"/>
          <p:nvPr/>
        </p:nvSpPr>
        <p:spPr>
          <a:xfrm>
            <a:off x="685269" y="124360"/>
            <a:ext cx="5487463" cy="400110"/>
          </a:xfrm>
          <a:prstGeom prst="rect">
            <a:avLst/>
          </a:prstGeom>
          <a:noFill/>
        </p:spPr>
        <p:txBody>
          <a:bodyPr wrap="none" lIns="0" rIns="0" rtlCol="0">
            <a:spAutoFit/>
          </a:bodyPr>
          <a:lstStyle/>
          <a:p>
            <a:pPr algn="ctr"/>
            <a:r>
              <a:rPr lang="sv-SE" sz="2000" b="1" dirty="0" smtClean="0">
                <a:solidFill>
                  <a:schemeClr val="bg1"/>
                </a:solidFill>
                <a:latin typeface="Arial Rounded MT Bold" charset="0"/>
                <a:ea typeface="Arial Rounded MT Bold" charset="0"/>
                <a:cs typeface="Arial Rounded MT Bold" charset="0"/>
              </a:rPr>
              <a:t>Så utförs en muslimsk begravning i Sverige</a:t>
            </a:r>
            <a:endParaRPr lang="sv-SE" sz="2000" b="1" dirty="0">
              <a:solidFill>
                <a:schemeClr val="bg1"/>
              </a:solidFill>
              <a:latin typeface="Arial Rounded MT Bold" charset="0"/>
              <a:ea typeface="Arial Rounded MT Bold" charset="0"/>
              <a:cs typeface="Arial Rounded MT Bold" charset="0"/>
            </a:endParaRPr>
          </a:p>
        </p:txBody>
      </p:sp>
      <p:sp>
        <p:nvSpPr>
          <p:cNvPr id="264" name="TextBox 263"/>
          <p:cNvSpPr txBox="1"/>
          <p:nvPr/>
        </p:nvSpPr>
        <p:spPr>
          <a:xfrm>
            <a:off x="238553" y="4977271"/>
            <a:ext cx="6380894" cy="6524863"/>
          </a:xfrm>
          <a:prstGeom prst="rect">
            <a:avLst/>
          </a:prstGeom>
          <a:noFill/>
        </p:spPr>
        <p:txBody>
          <a:bodyPr wrap="square" lIns="0" rtlCol="0">
            <a:spAutoFit/>
          </a:bodyPr>
          <a:lstStyle>
            <a:defPPr>
              <a:defRPr lang="en-US"/>
            </a:defPPr>
            <a:lvl1pPr algn="ctr">
              <a:defRPr sz="2800">
                <a:solidFill>
                  <a:schemeClr val="bg1"/>
                </a:solidFill>
                <a:latin typeface="Arial Rounded MT Bold" charset="0"/>
                <a:ea typeface="Arial Rounded MT Bold" charset="0"/>
                <a:cs typeface="Arial Rounded MT Bold" charset="0"/>
              </a:defRPr>
            </a:lvl1pPr>
          </a:lstStyle>
          <a:p>
            <a:pPr algn="l"/>
            <a:r>
              <a:rPr lang="sv-SE" sz="1100" dirty="0" smtClean="0">
                <a:solidFill>
                  <a:srgbClr val="20545C"/>
                </a:solidFill>
              </a:rPr>
              <a:t>BEGRAVNING </a:t>
            </a:r>
            <a:r>
              <a:rPr lang="sv-SE" sz="1100" dirty="0">
                <a:solidFill>
                  <a:srgbClr val="20545C"/>
                </a:solidFill>
              </a:rPr>
              <a:t>INOM 36 TIMMAR - </a:t>
            </a:r>
            <a:r>
              <a:rPr lang="sv-SE" sz="1100" b="1" dirty="0">
                <a:solidFill>
                  <a:srgbClr val="20545C"/>
                </a:solidFill>
              </a:rPr>
              <a:t>Enligt islam skall den döde begravas så snart som möjligt - helst inom 36 timmar. På grund av de administrativa handläggningstiderna i Sverige är det inte alltid möjligt att utföra begravningen inom 36 timmar. För att möjliggöra så snabb handläggning som möjligt kan anhöriga be jourhavande läkare att utfärda och skicka dödsintyg till skatteverket så snabbt som möjligt då de vill begrava den avlidne enligt muslimsk sed dvs. inom 36 timmar. Dödsintyget är nödvändigt för att begravningsbyrån ska kunna beställa ett gravsättningsintyg.</a:t>
            </a:r>
          </a:p>
          <a:p>
            <a:pPr algn="l"/>
            <a:endParaRPr lang="sv-SE" sz="1100" dirty="0">
              <a:solidFill>
                <a:srgbClr val="20545C"/>
              </a:solidFill>
            </a:endParaRPr>
          </a:p>
          <a:p>
            <a:pPr algn="l"/>
            <a:r>
              <a:rPr lang="sv-SE" sz="1100" dirty="0">
                <a:solidFill>
                  <a:srgbClr val="20545C"/>
                </a:solidFill>
              </a:rPr>
              <a:t>EN ENKEL KISTA - </a:t>
            </a:r>
            <a:r>
              <a:rPr lang="sv-SE" sz="1100" dirty="0" smtClean="0">
                <a:solidFill>
                  <a:srgbClr val="20545C"/>
                </a:solidFill>
              </a:rPr>
              <a:t>I muslimska länder är det vanligt att den avlidne begravs utan kista och endast inlindad i bomullstyg. I </a:t>
            </a:r>
            <a:r>
              <a:rPr lang="sv-SE" sz="1100" dirty="0">
                <a:solidFill>
                  <a:srgbClr val="20545C"/>
                </a:solidFill>
              </a:rPr>
              <a:t>samband med en jordbegravning i Sverige måste den avlidne ligga i en kista. Vid muslimska begravningar i Sverige väljs därför oftast en mycket enkelt utformad kista. </a:t>
            </a:r>
          </a:p>
          <a:p>
            <a:pPr algn="l"/>
            <a:endParaRPr lang="sv-SE" sz="1100" dirty="0">
              <a:solidFill>
                <a:srgbClr val="20545C"/>
              </a:solidFill>
            </a:endParaRPr>
          </a:p>
          <a:p>
            <a:pPr algn="l"/>
            <a:r>
              <a:rPr lang="sv-SE" sz="1100" dirty="0">
                <a:solidFill>
                  <a:srgbClr val="20545C"/>
                </a:solidFill>
              </a:rPr>
              <a:t>DIN ISLAMISKA FÖRSAMLING - De flesta utövare av islam i Sverige tillhör en Islamisk församling. Din församling tillhandahåller en Imam som deltar vid den religiösa tvagningsceremonin. I vissa fall kan anhöriga själva tvaga den avlidne. Församlingen brukar dessutom tillhandahålla en Imam som leder begravningsceremonin vid gravplatsen. Det är inte alltid samma Imam som deltar vid tvagnings- och begravningsceremonin. </a:t>
            </a:r>
          </a:p>
          <a:p>
            <a:pPr algn="l"/>
            <a:endParaRPr lang="sv-SE" sz="1100" dirty="0">
              <a:solidFill>
                <a:srgbClr val="20545C"/>
              </a:solidFill>
            </a:endParaRPr>
          </a:p>
          <a:p>
            <a:pPr algn="l"/>
            <a:r>
              <a:rPr lang="sv-SE" sz="1100" dirty="0">
                <a:solidFill>
                  <a:srgbClr val="20545C"/>
                </a:solidFill>
              </a:rPr>
              <a:t>DIN BEGRAVNINGSBYRÅ - Din begravningsbyrå ansvarar för att samordna transporter och tillhandahåller en enkel kista som den avlidne kan läggas och begravas i. De flesta bårhus kräver att en representant från begravningsbyrån deltar under den religiösa tvagningsceremonin. I de flesta fall ansvarar begravningsbyrån även för att ordna en gravplats för den avlidne. I vissa fall föredrar de anhöriga att själva ordna en gravplats</a:t>
            </a:r>
            <a:r>
              <a:rPr lang="sv-SE" sz="1100" dirty="0" smtClean="0">
                <a:solidFill>
                  <a:srgbClr val="20545C"/>
                </a:solidFill>
              </a:rPr>
              <a:t>.</a:t>
            </a:r>
          </a:p>
          <a:p>
            <a:pPr algn="l"/>
            <a:endParaRPr lang="sv-SE" sz="1100" dirty="0">
              <a:solidFill>
                <a:srgbClr val="20545C"/>
              </a:solidFill>
            </a:endParaRPr>
          </a:p>
          <a:p>
            <a:pPr algn="l"/>
            <a:r>
              <a:rPr lang="sv-SE" sz="1100" dirty="0" smtClean="0">
                <a:solidFill>
                  <a:srgbClr val="20545C"/>
                </a:solidFill>
              </a:rPr>
              <a:t>GRAVPLATS - </a:t>
            </a:r>
            <a:r>
              <a:rPr lang="sv-SE" sz="1100" dirty="0">
                <a:solidFill>
                  <a:srgbClr val="20545C"/>
                </a:solidFill>
              </a:rPr>
              <a:t>Begravningsplatsens gravar skall läggas så att den döde ligger vänd mot </a:t>
            </a:r>
            <a:r>
              <a:rPr lang="sv-SE" sz="1100" dirty="0" err="1">
                <a:solidFill>
                  <a:srgbClr val="20545C"/>
                </a:solidFill>
              </a:rPr>
              <a:t>Mekka</a:t>
            </a:r>
            <a:r>
              <a:rPr lang="sv-SE" sz="1100" dirty="0">
                <a:solidFill>
                  <a:srgbClr val="20545C"/>
                </a:solidFill>
              </a:rPr>
              <a:t>. Graven skall markeras med en enkel gravmarkör som visar var gravens huvud respektive fotändan finns. En muslimsk grav ska ej beträdas och får inte återanvändas</a:t>
            </a:r>
            <a:r>
              <a:rPr lang="sv-SE" sz="1100" dirty="0" smtClean="0">
                <a:solidFill>
                  <a:srgbClr val="20545C"/>
                </a:solidFill>
              </a:rPr>
              <a:t>.</a:t>
            </a:r>
          </a:p>
          <a:p>
            <a:pPr algn="l"/>
            <a:endParaRPr lang="sv-SE" sz="1100" dirty="0">
              <a:solidFill>
                <a:srgbClr val="20545C"/>
              </a:solidFill>
            </a:endParaRPr>
          </a:p>
          <a:p>
            <a:pPr algn="l"/>
            <a:r>
              <a:rPr lang="sv-SE" sz="1100" dirty="0" smtClean="0">
                <a:solidFill>
                  <a:srgbClr val="20545C"/>
                </a:solidFill>
              </a:rPr>
              <a:t>UTLANDSBEGRAVNINGAR </a:t>
            </a:r>
            <a:r>
              <a:rPr lang="sv-SE" sz="1100" dirty="0" smtClean="0">
                <a:solidFill>
                  <a:srgbClr val="20545C"/>
                </a:solidFill>
              </a:rPr>
              <a:t>- Om man bestämmer sig för att den avlidne ska begravas utomlands tillkommer en del administration och arbete. Intyg som måste sammanställas inkluderar bland annat dödsfalls-, dödsorsaks- och gravsättningsintyg samt balsamerings-, lödnings-, och transportintyg. I tillägg krävs stämplar från konsulatet vilket hanteras av de anhöriga. Din begravningsbyrå hjälper dig med alla nödvändiga handlingar, kontakter med läkare, skatteverket samt ordnar med transporter från sjukhuset till flygplatsen och ordnar transport med flyg. Din begravningsbyrå ordnar även en enkel träkista, zinkkista och flygemballage.</a:t>
            </a:r>
            <a:endParaRPr lang="sv-SE" sz="1100" dirty="0">
              <a:solidFill>
                <a:srgbClr val="20545C"/>
              </a:solidFill>
            </a:endParaRPr>
          </a:p>
          <a:p>
            <a:pPr algn="l"/>
            <a:endParaRPr lang="sv-SE" sz="1100" dirty="0">
              <a:solidFill>
                <a:srgbClr val="20545C"/>
              </a:solidFill>
            </a:endParaRPr>
          </a:p>
        </p:txBody>
      </p:sp>
      <p:sp>
        <p:nvSpPr>
          <p:cNvPr id="7" name="Rectangle 6"/>
          <p:cNvSpPr/>
          <p:nvPr/>
        </p:nvSpPr>
        <p:spPr>
          <a:xfrm>
            <a:off x="0" y="11244943"/>
            <a:ext cx="6858000" cy="947057"/>
          </a:xfrm>
          <a:prstGeom prst="rect">
            <a:avLst/>
          </a:prstGeom>
          <a:solidFill>
            <a:srgbClr val="20545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44" b="1"/>
          </a:p>
        </p:txBody>
      </p:sp>
      <p:pic>
        <p:nvPicPr>
          <p:cNvPr id="243" name="Picture 242"/>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183192" y="11330287"/>
            <a:ext cx="1352380" cy="776368"/>
          </a:xfrm>
          <a:prstGeom prst="rect">
            <a:avLst/>
          </a:prstGeom>
        </p:spPr>
      </p:pic>
      <p:grpSp>
        <p:nvGrpSpPr>
          <p:cNvPr id="2" name="Group 1"/>
          <p:cNvGrpSpPr>
            <a:grpSpLocks noChangeAspect="1"/>
          </p:cNvGrpSpPr>
          <p:nvPr/>
        </p:nvGrpSpPr>
        <p:grpSpPr>
          <a:xfrm>
            <a:off x="282496" y="1538894"/>
            <a:ext cx="6336949" cy="3434107"/>
            <a:chOff x="-11745758" y="1945485"/>
            <a:chExt cx="8142659" cy="4412653"/>
          </a:xfrm>
        </p:grpSpPr>
        <p:grpSp>
          <p:nvGrpSpPr>
            <p:cNvPr id="8" name="Group 7"/>
            <p:cNvGrpSpPr>
              <a:grpSpLocks noChangeAspect="1"/>
            </p:cNvGrpSpPr>
            <p:nvPr/>
          </p:nvGrpSpPr>
          <p:grpSpPr>
            <a:xfrm>
              <a:off x="-5491316" y="2547168"/>
              <a:ext cx="1237604" cy="1149242"/>
              <a:chOff x="4438235" y="1952625"/>
              <a:chExt cx="2411739" cy="2239547"/>
            </a:xfrm>
          </p:grpSpPr>
          <p:sp>
            <p:nvSpPr>
              <p:cNvPr id="9" name="Pie 8"/>
              <p:cNvSpPr>
                <a:spLocks noChangeAspect="1"/>
              </p:cNvSpPr>
              <p:nvPr/>
            </p:nvSpPr>
            <p:spPr>
              <a:xfrm rot="5400000">
                <a:off x="5041447" y="2647643"/>
                <a:ext cx="1205698" cy="1205698"/>
              </a:xfrm>
              <a:prstGeom prst="pie">
                <a:avLst>
                  <a:gd name="adj1" fmla="val 5353546"/>
                  <a:gd name="adj2" fmla="val 16200000"/>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10" name="Rectangle 9"/>
              <p:cNvSpPr/>
              <p:nvPr/>
            </p:nvSpPr>
            <p:spPr>
              <a:xfrm>
                <a:off x="4698608" y="3216166"/>
                <a:ext cx="1891377" cy="976006"/>
              </a:xfrm>
              <a:prstGeom prst="rect">
                <a:avLst/>
              </a:prstGeom>
              <a:solidFill>
                <a:schemeClr val="bg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Triangle 10"/>
              <p:cNvSpPr/>
              <p:nvPr/>
            </p:nvSpPr>
            <p:spPr>
              <a:xfrm>
                <a:off x="5614587" y="2174678"/>
                <a:ext cx="59418" cy="472965"/>
              </a:xfrm>
              <a:prstGeom prst="triangle">
                <a:avLst/>
              </a:prstGeom>
              <a:solidFill>
                <a:schemeClr val="bg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Moon 11"/>
              <p:cNvSpPr>
                <a:spLocks noChangeAspect="1"/>
              </p:cNvSpPr>
              <p:nvPr/>
            </p:nvSpPr>
            <p:spPr>
              <a:xfrm rot="19704852">
                <a:off x="5602527" y="2116767"/>
                <a:ext cx="86917" cy="114922"/>
              </a:xfrm>
              <a:prstGeom prst="moon">
                <a:avLst>
                  <a:gd name="adj" fmla="val 43505"/>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 name="Group 12"/>
              <p:cNvGrpSpPr/>
              <p:nvPr/>
            </p:nvGrpSpPr>
            <p:grpSpPr>
              <a:xfrm>
                <a:off x="4438235" y="1952625"/>
                <a:ext cx="309731" cy="2239547"/>
                <a:chOff x="4438235" y="1952625"/>
                <a:chExt cx="309731" cy="2239547"/>
              </a:xfrm>
            </p:grpSpPr>
            <p:sp>
              <p:nvSpPr>
                <p:cNvPr id="78" name="Rectangle 77"/>
                <p:cNvSpPr/>
                <p:nvPr/>
              </p:nvSpPr>
              <p:spPr>
                <a:xfrm>
                  <a:off x="4487593" y="2377440"/>
                  <a:ext cx="211015" cy="1814732"/>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9" name="Rectangle 78"/>
                <p:cNvSpPr/>
                <p:nvPr/>
              </p:nvSpPr>
              <p:spPr>
                <a:xfrm>
                  <a:off x="4570241" y="2504050"/>
                  <a:ext cx="45719" cy="239151"/>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0" name="Pie 79"/>
                <p:cNvSpPr>
                  <a:spLocks noChangeAspect="1"/>
                </p:cNvSpPr>
                <p:nvPr/>
              </p:nvSpPr>
              <p:spPr>
                <a:xfrm rot="5400000" flipV="1">
                  <a:off x="4438235" y="2222574"/>
                  <a:ext cx="309731" cy="309731"/>
                </a:xfrm>
                <a:prstGeom prst="pie">
                  <a:avLst>
                    <a:gd name="adj1" fmla="val 5353546"/>
                    <a:gd name="adj2" fmla="val 16200000"/>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81" name="Donut 80"/>
                <p:cNvSpPr>
                  <a:spLocks noChangeAspect="1"/>
                </p:cNvSpPr>
                <p:nvPr/>
              </p:nvSpPr>
              <p:spPr>
                <a:xfrm>
                  <a:off x="4542041" y="2031512"/>
                  <a:ext cx="102119" cy="102119"/>
                </a:xfrm>
                <a:prstGeom prst="donut">
                  <a:avLst>
                    <a:gd name="adj" fmla="val 10298"/>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82" name="Rectangle 81"/>
                <p:cNvSpPr/>
                <p:nvPr/>
              </p:nvSpPr>
              <p:spPr>
                <a:xfrm>
                  <a:off x="4581370" y="2136775"/>
                  <a:ext cx="23461" cy="78728"/>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3" name="Rectangle 82"/>
                <p:cNvSpPr/>
                <p:nvPr/>
              </p:nvSpPr>
              <p:spPr>
                <a:xfrm>
                  <a:off x="4581370" y="1952625"/>
                  <a:ext cx="23461" cy="78728"/>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4" name="Group 13"/>
              <p:cNvGrpSpPr/>
              <p:nvPr/>
            </p:nvGrpSpPr>
            <p:grpSpPr>
              <a:xfrm>
                <a:off x="6540243" y="1952625"/>
                <a:ext cx="309731" cy="2239547"/>
                <a:chOff x="4438235" y="1952625"/>
                <a:chExt cx="309731" cy="2239547"/>
              </a:xfrm>
            </p:grpSpPr>
            <p:sp>
              <p:nvSpPr>
                <p:cNvPr id="72" name="Rectangle 71"/>
                <p:cNvSpPr/>
                <p:nvPr/>
              </p:nvSpPr>
              <p:spPr>
                <a:xfrm>
                  <a:off x="4487593" y="2377440"/>
                  <a:ext cx="211015" cy="1814732"/>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3" name="Rectangle 72"/>
                <p:cNvSpPr/>
                <p:nvPr/>
              </p:nvSpPr>
              <p:spPr>
                <a:xfrm>
                  <a:off x="4570241" y="2504050"/>
                  <a:ext cx="45719" cy="239151"/>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4" name="Pie 73"/>
                <p:cNvSpPr>
                  <a:spLocks noChangeAspect="1"/>
                </p:cNvSpPr>
                <p:nvPr/>
              </p:nvSpPr>
              <p:spPr>
                <a:xfrm rot="5400000" flipV="1">
                  <a:off x="4438235" y="2222574"/>
                  <a:ext cx="309731" cy="309731"/>
                </a:xfrm>
                <a:prstGeom prst="pie">
                  <a:avLst>
                    <a:gd name="adj1" fmla="val 5353546"/>
                    <a:gd name="adj2" fmla="val 16200000"/>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75" name="Donut 74"/>
                <p:cNvSpPr>
                  <a:spLocks noChangeAspect="1"/>
                </p:cNvSpPr>
                <p:nvPr/>
              </p:nvSpPr>
              <p:spPr>
                <a:xfrm>
                  <a:off x="4542041" y="2031512"/>
                  <a:ext cx="102119" cy="102119"/>
                </a:xfrm>
                <a:prstGeom prst="donut">
                  <a:avLst>
                    <a:gd name="adj" fmla="val 10298"/>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tx1"/>
                    </a:solidFill>
                  </a:endParaRPr>
                </a:p>
              </p:txBody>
            </p:sp>
            <p:sp>
              <p:nvSpPr>
                <p:cNvPr id="76" name="Rectangle 75"/>
                <p:cNvSpPr/>
                <p:nvPr/>
              </p:nvSpPr>
              <p:spPr>
                <a:xfrm>
                  <a:off x="4581370" y="2136775"/>
                  <a:ext cx="23461" cy="78728"/>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7" name="Rectangle 76"/>
                <p:cNvSpPr/>
                <p:nvPr/>
              </p:nvSpPr>
              <p:spPr>
                <a:xfrm>
                  <a:off x="4581370" y="1952625"/>
                  <a:ext cx="23461" cy="78728"/>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5" name="Rectangle 14"/>
              <p:cNvSpPr/>
              <p:nvPr/>
            </p:nvSpPr>
            <p:spPr>
              <a:xfrm>
                <a:off x="5317683" y="3394839"/>
                <a:ext cx="41563" cy="134995"/>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Rectangle 15"/>
              <p:cNvSpPr/>
              <p:nvPr/>
            </p:nvSpPr>
            <p:spPr>
              <a:xfrm>
                <a:off x="5928963" y="3394839"/>
                <a:ext cx="41563" cy="134995"/>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Rectangle 16"/>
              <p:cNvSpPr/>
              <p:nvPr/>
            </p:nvSpPr>
            <p:spPr>
              <a:xfrm>
                <a:off x="4910163" y="3394839"/>
                <a:ext cx="41563" cy="134995"/>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8" name="Rectangle 17"/>
              <p:cNvSpPr/>
              <p:nvPr/>
            </p:nvSpPr>
            <p:spPr>
              <a:xfrm>
                <a:off x="6336483" y="3394839"/>
                <a:ext cx="41563" cy="134995"/>
              </a:xfrm>
              <a:prstGeom prst="rect">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9" name="Group 18"/>
              <p:cNvGrpSpPr>
                <a:grpSpLocks noChangeAspect="1"/>
              </p:cNvGrpSpPr>
              <p:nvPr/>
            </p:nvGrpSpPr>
            <p:grpSpPr>
              <a:xfrm>
                <a:off x="5436285" y="3646966"/>
                <a:ext cx="419986" cy="545206"/>
                <a:chOff x="5464011" y="3646966"/>
                <a:chExt cx="419986" cy="545206"/>
              </a:xfrm>
            </p:grpSpPr>
            <p:sp>
              <p:nvSpPr>
                <p:cNvPr id="69" name="Rectangle 68"/>
                <p:cNvSpPr/>
                <p:nvPr/>
              </p:nvSpPr>
              <p:spPr>
                <a:xfrm>
                  <a:off x="5507594" y="3923414"/>
                  <a:ext cx="332821" cy="268758"/>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0" name="Oval 69"/>
                <p:cNvSpPr/>
                <p:nvPr/>
              </p:nvSpPr>
              <p:spPr>
                <a:xfrm>
                  <a:off x="5464011" y="3727672"/>
                  <a:ext cx="419986" cy="259536"/>
                </a:xfrm>
                <a:prstGeom prst="ellipse">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1" name="Triangle 70"/>
                <p:cNvSpPr/>
                <p:nvPr/>
              </p:nvSpPr>
              <p:spPr>
                <a:xfrm>
                  <a:off x="5634461" y="3646966"/>
                  <a:ext cx="79086" cy="156279"/>
                </a:xfrm>
                <a:prstGeom prst="triangle">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0" name="Group 19"/>
              <p:cNvGrpSpPr>
                <a:grpSpLocks noChangeAspect="1"/>
              </p:cNvGrpSpPr>
              <p:nvPr/>
            </p:nvGrpSpPr>
            <p:grpSpPr>
              <a:xfrm>
                <a:off x="4996019" y="3999460"/>
                <a:ext cx="147202" cy="191092"/>
                <a:chOff x="5464011" y="3646966"/>
                <a:chExt cx="419986" cy="545206"/>
              </a:xfrm>
            </p:grpSpPr>
            <p:sp>
              <p:nvSpPr>
                <p:cNvPr id="66" name="Rectangle 65"/>
                <p:cNvSpPr/>
                <p:nvPr/>
              </p:nvSpPr>
              <p:spPr>
                <a:xfrm>
                  <a:off x="5507594" y="3923414"/>
                  <a:ext cx="332821" cy="268758"/>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7" name="Oval 66"/>
                <p:cNvSpPr/>
                <p:nvPr/>
              </p:nvSpPr>
              <p:spPr>
                <a:xfrm>
                  <a:off x="5464011" y="3727672"/>
                  <a:ext cx="419986" cy="259536"/>
                </a:xfrm>
                <a:prstGeom prst="ellipse">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8" name="Triangle 67"/>
                <p:cNvSpPr/>
                <p:nvPr/>
              </p:nvSpPr>
              <p:spPr>
                <a:xfrm>
                  <a:off x="5634461" y="3646966"/>
                  <a:ext cx="79086" cy="156279"/>
                </a:xfrm>
                <a:prstGeom prst="triangle">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1" name="Group 20"/>
              <p:cNvGrpSpPr>
                <a:grpSpLocks noChangeAspect="1"/>
              </p:cNvGrpSpPr>
              <p:nvPr/>
            </p:nvGrpSpPr>
            <p:grpSpPr>
              <a:xfrm>
                <a:off x="6149335" y="3999460"/>
                <a:ext cx="147202" cy="191092"/>
                <a:chOff x="5464011" y="3646966"/>
                <a:chExt cx="419986" cy="545206"/>
              </a:xfrm>
            </p:grpSpPr>
            <p:sp>
              <p:nvSpPr>
                <p:cNvPr id="63" name="Rectangle 62"/>
                <p:cNvSpPr/>
                <p:nvPr/>
              </p:nvSpPr>
              <p:spPr>
                <a:xfrm>
                  <a:off x="5507594" y="3923414"/>
                  <a:ext cx="332821" cy="268758"/>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4" name="Oval 63"/>
                <p:cNvSpPr/>
                <p:nvPr/>
              </p:nvSpPr>
              <p:spPr>
                <a:xfrm>
                  <a:off x="5464011" y="3727672"/>
                  <a:ext cx="419986" cy="259536"/>
                </a:xfrm>
                <a:prstGeom prst="ellipse">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5" name="Triangle 64"/>
                <p:cNvSpPr/>
                <p:nvPr/>
              </p:nvSpPr>
              <p:spPr>
                <a:xfrm>
                  <a:off x="5634461" y="3646966"/>
                  <a:ext cx="79086" cy="156279"/>
                </a:xfrm>
                <a:prstGeom prst="triangle">
                  <a:avLst/>
                </a:prstGeom>
                <a:solidFill>
                  <a:schemeClr val="tx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22" name="Group 21"/>
              <p:cNvGrpSpPr/>
              <p:nvPr/>
            </p:nvGrpSpPr>
            <p:grpSpPr>
              <a:xfrm>
                <a:off x="4699337" y="3275546"/>
                <a:ext cx="1890263" cy="154348"/>
                <a:chOff x="1486175" y="3646966"/>
                <a:chExt cx="1865584" cy="154348"/>
              </a:xfrm>
            </p:grpSpPr>
            <p:sp>
              <p:nvSpPr>
                <p:cNvPr id="23" name="Arc 22"/>
                <p:cNvSpPr/>
                <p:nvPr/>
              </p:nvSpPr>
              <p:spPr>
                <a:xfrm>
                  <a:off x="2886065"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Arc 23"/>
                <p:cNvSpPr/>
                <p:nvPr/>
              </p:nvSpPr>
              <p:spPr>
                <a:xfrm>
                  <a:off x="2932728"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Arc 24"/>
                <p:cNvSpPr/>
                <p:nvPr/>
              </p:nvSpPr>
              <p:spPr>
                <a:xfrm>
                  <a:off x="2979391"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Arc 25"/>
                <p:cNvSpPr/>
                <p:nvPr/>
              </p:nvSpPr>
              <p:spPr>
                <a:xfrm>
                  <a:off x="3026054"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7" name="Arc 26"/>
                <p:cNvSpPr/>
                <p:nvPr/>
              </p:nvSpPr>
              <p:spPr>
                <a:xfrm>
                  <a:off x="3072717"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Arc 27"/>
                <p:cNvSpPr/>
                <p:nvPr/>
              </p:nvSpPr>
              <p:spPr>
                <a:xfrm>
                  <a:off x="3119380"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9" name="Arc 28"/>
                <p:cNvSpPr/>
                <p:nvPr/>
              </p:nvSpPr>
              <p:spPr>
                <a:xfrm>
                  <a:off x="3166043"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Arc 29"/>
                <p:cNvSpPr/>
                <p:nvPr/>
              </p:nvSpPr>
              <p:spPr>
                <a:xfrm>
                  <a:off x="3212706"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1" name="Arc 30"/>
                <p:cNvSpPr/>
                <p:nvPr/>
              </p:nvSpPr>
              <p:spPr>
                <a:xfrm>
                  <a:off x="3259369"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2" name="Arc 31"/>
                <p:cNvSpPr/>
                <p:nvPr/>
              </p:nvSpPr>
              <p:spPr>
                <a:xfrm>
                  <a:off x="3306040"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3" name="Arc 32"/>
                <p:cNvSpPr/>
                <p:nvPr/>
              </p:nvSpPr>
              <p:spPr>
                <a:xfrm>
                  <a:off x="2419435"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4" name="Arc 33"/>
                <p:cNvSpPr/>
                <p:nvPr/>
              </p:nvSpPr>
              <p:spPr>
                <a:xfrm>
                  <a:off x="2466098"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5" name="Arc 34"/>
                <p:cNvSpPr/>
                <p:nvPr/>
              </p:nvSpPr>
              <p:spPr>
                <a:xfrm>
                  <a:off x="2512761"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6" name="Arc 35"/>
                <p:cNvSpPr/>
                <p:nvPr/>
              </p:nvSpPr>
              <p:spPr>
                <a:xfrm>
                  <a:off x="2559424"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7" name="Arc 36"/>
                <p:cNvSpPr/>
                <p:nvPr/>
              </p:nvSpPr>
              <p:spPr>
                <a:xfrm>
                  <a:off x="2606087"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Arc 37"/>
                <p:cNvSpPr/>
                <p:nvPr/>
              </p:nvSpPr>
              <p:spPr>
                <a:xfrm>
                  <a:off x="2652750"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Arc 38"/>
                <p:cNvSpPr/>
                <p:nvPr/>
              </p:nvSpPr>
              <p:spPr>
                <a:xfrm>
                  <a:off x="2699413"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Arc 39"/>
                <p:cNvSpPr/>
                <p:nvPr/>
              </p:nvSpPr>
              <p:spPr>
                <a:xfrm>
                  <a:off x="2746076"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1" name="Arc 40"/>
                <p:cNvSpPr/>
                <p:nvPr/>
              </p:nvSpPr>
              <p:spPr>
                <a:xfrm>
                  <a:off x="2792739"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2" name="Arc 41"/>
                <p:cNvSpPr/>
                <p:nvPr/>
              </p:nvSpPr>
              <p:spPr>
                <a:xfrm>
                  <a:off x="2839402"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3" name="Arc 42"/>
                <p:cNvSpPr/>
                <p:nvPr/>
              </p:nvSpPr>
              <p:spPr>
                <a:xfrm>
                  <a:off x="1952805"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Arc 43"/>
                <p:cNvSpPr/>
                <p:nvPr/>
              </p:nvSpPr>
              <p:spPr>
                <a:xfrm>
                  <a:off x="1999468"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5" name="Arc 44"/>
                <p:cNvSpPr/>
                <p:nvPr/>
              </p:nvSpPr>
              <p:spPr>
                <a:xfrm>
                  <a:off x="2046131"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Arc 45"/>
                <p:cNvSpPr/>
                <p:nvPr/>
              </p:nvSpPr>
              <p:spPr>
                <a:xfrm>
                  <a:off x="2092794"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7" name="Arc 46"/>
                <p:cNvSpPr/>
                <p:nvPr/>
              </p:nvSpPr>
              <p:spPr>
                <a:xfrm>
                  <a:off x="2139457"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8" name="Arc 47"/>
                <p:cNvSpPr/>
                <p:nvPr/>
              </p:nvSpPr>
              <p:spPr>
                <a:xfrm>
                  <a:off x="2186120"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9" name="Arc 48"/>
                <p:cNvSpPr/>
                <p:nvPr/>
              </p:nvSpPr>
              <p:spPr>
                <a:xfrm>
                  <a:off x="2232783"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0" name="Arc 49"/>
                <p:cNvSpPr/>
                <p:nvPr/>
              </p:nvSpPr>
              <p:spPr>
                <a:xfrm>
                  <a:off x="2279446"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1" name="Arc 50"/>
                <p:cNvSpPr/>
                <p:nvPr/>
              </p:nvSpPr>
              <p:spPr>
                <a:xfrm>
                  <a:off x="2326109"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2" name="Arc 51"/>
                <p:cNvSpPr/>
                <p:nvPr/>
              </p:nvSpPr>
              <p:spPr>
                <a:xfrm>
                  <a:off x="2372772"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3" name="Arc 52"/>
                <p:cNvSpPr/>
                <p:nvPr/>
              </p:nvSpPr>
              <p:spPr>
                <a:xfrm>
                  <a:off x="1486175"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4" name="Arc 53"/>
                <p:cNvSpPr/>
                <p:nvPr/>
              </p:nvSpPr>
              <p:spPr>
                <a:xfrm>
                  <a:off x="1532838"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Arc 54"/>
                <p:cNvSpPr/>
                <p:nvPr/>
              </p:nvSpPr>
              <p:spPr>
                <a:xfrm>
                  <a:off x="1579501"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6" name="Arc 55"/>
                <p:cNvSpPr/>
                <p:nvPr/>
              </p:nvSpPr>
              <p:spPr>
                <a:xfrm>
                  <a:off x="1626164"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7" name="Arc 56"/>
                <p:cNvSpPr/>
                <p:nvPr/>
              </p:nvSpPr>
              <p:spPr>
                <a:xfrm>
                  <a:off x="1672827"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8" name="Arc 57"/>
                <p:cNvSpPr/>
                <p:nvPr/>
              </p:nvSpPr>
              <p:spPr>
                <a:xfrm>
                  <a:off x="1719490"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Arc 58"/>
                <p:cNvSpPr/>
                <p:nvPr/>
              </p:nvSpPr>
              <p:spPr>
                <a:xfrm>
                  <a:off x="1766153"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0" name="Arc 59"/>
                <p:cNvSpPr/>
                <p:nvPr/>
              </p:nvSpPr>
              <p:spPr>
                <a:xfrm>
                  <a:off x="1812816"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1" name="Arc 60"/>
                <p:cNvSpPr/>
                <p:nvPr/>
              </p:nvSpPr>
              <p:spPr>
                <a:xfrm>
                  <a:off x="1859479"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62" name="Arc 61"/>
                <p:cNvSpPr/>
                <p:nvPr/>
              </p:nvSpPr>
              <p:spPr>
                <a:xfrm>
                  <a:off x="1906142" y="3646966"/>
                  <a:ext cx="45719" cy="154348"/>
                </a:xfrm>
                <a:prstGeom prst="arc">
                  <a:avLst>
                    <a:gd name="adj1" fmla="val 10473581"/>
                    <a:gd name="adj2" fmla="val 225344"/>
                  </a:avLst>
                </a:prstGeom>
                <a:ln>
                  <a:solidFill>
                    <a:srgbClr val="20545C"/>
                  </a:solidFill>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grpSp>
          <p:nvGrpSpPr>
            <p:cNvPr id="84" name="Group 83"/>
            <p:cNvGrpSpPr>
              <a:grpSpLocks noChangeAspect="1"/>
            </p:cNvGrpSpPr>
            <p:nvPr/>
          </p:nvGrpSpPr>
          <p:grpSpPr>
            <a:xfrm>
              <a:off x="-8280871" y="2601815"/>
              <a:ext cx="1212885" cy="1094595"/>
              <a:chOff x="3381258" y="2105620"/>
              <a:chExt cx="2363568" cy="2133058"/>
            </a:xfrm>
          </p:grpSpPr>
          <p:sp>
            <p:nvSpPr>
              <p:cNvPr id="85" name="Rectangle 84"/>
              <p:cNvSpPr/>
              <p:nvPr/>
            </p:nvSpPr>
            <p:spPr>
              <a:xfrm>
                <a:off x="3431381" y="2666395"/>
                <a:ext cx="1045528" cy="1572283"/>
              </a:xfrm>
              <a:prstGeom prst="rect">
                <a:avLst/>
              </a:prstGeom>
              <a:solidFill>
                <a:schemeClr val="bg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6" name="Rectangle 85"/>
              <p:cNvSpPr/>
              <p:nvPr/>
            </p:nvSpPr>
            <p:spPr>
              <a:xfrm flipH="1" flipV="1">
                <a:off x="3381258" y="2622522"/>
                <a:ext cx="1145775" cy="46883"/>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7" name="Group 86"/>
              <p:cNvGrpSpPr/>
              <p:nvPr/>
            </p:nvGrpSpPr>
            <p:grpSpPr>
              <a:xfrm>
                <a:off x="3562856" y="2105620"/>
                <a:ext cx="782580" cy="556549"/>
                <a:chOff x="5395143" y="1600495"/>
                <a:chExt cx="967901" cy="688344"/>
              </a:xfrm>
            </p:grpSpPr>
            <p:sp>
              <p:nvSpPr>
                <p:cNvPr id="129" name="Rectangle 128"/>
                <p:cNvSpPr/>
                <p:nvPr/>
              </p:nvSpPr>
              <p:spPr>
                <a:xfrm flipH="1" flipV="1">
                  <a:off x="5395143" y="1600495"/>
                  <a:ext cx="967901" cy="57985"/>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0" name="Rectangle 129"/>
                <p:cNvSpPr/>
                <p:nvPr/>
              </p:nvSpPr>
              <p:spPr>
                <a:xfrm>
                  <a:off x="5437503" y="1652337"/>
                  <a:ext cx="883181" cy="636502"/>
                </a:xfrm>
                <a:prstGeom prst="rect">
                  <a:avLst/>
                </a:prstGeom>
                <a:solidFill>
                  <a:schemeClr val="bg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1" name="Group 130"/>
                <p:cNvGrpSpPr>
                  <a:grpSpLocks noChangeAspect="1"/>
                </p:cNvGrpSpPr>
                <p:nvPr/>
              </p:nvGrpSpPr>
              <p:grpSpPr>
                <a:xfrm>
                  <a:off x="5622576" y="1698033"/>
                  <a:ext cx="513033" cy="513032"/>
                  <a:chOff x="8493800" y="2107408"/>
                  <a:chExt cx="1588173" cy="1588168"/>
                </a:xfrm>
              </p:grpSpPr>
              <p:sp>
                <p:nvSpPr>
                  <p:cNvPr id="132" name="Cross 131"/>
                  <p:cNvSpPr/>
                  <p:nvPr/>
                </p:nvSpPr>
                <p:spPr>
                  <a:xfrm>
                    <a:off x="8830687" y="2444288"/>
                    <a:ext cx="914400" cy="914400"/>
                  </a:xfrm>
                  <a:prstGeom prst="plus">
                    <a:avLst>
                      <a:gd name="adj" fmla="val 39035"/>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3" name="Oval 132"/>
                  <p:cNvSpPr>
                    <a:spLocks noChangeAspect="1"/>
                  </p:cNvSpPr>
                  <p:nvPr/>
                </p:nvSpPr>
                <p:spPr>
                  <a:xfrm>
                    <a:off x="8493800" y="2107408"/>
                    <a:ext cx="1588173" cy="1588168"/>
                  </a:xfrm>
                  <a:prstGeom prst="ellipse">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sp>
            <p:nvSpPr>
              <p:cNvPr id="88" name="Rectangle 87"/>
              <p:cNvSpPr/>
              <p:nvPr/>
            </p:nvSpPr>
            <p:spPr>
              <a:xfrm>
                <a:off x="4476910" y="3211122"/>
                <a:ext cx="1230627" cy="1027556"/>
              </a:xfrm>
              <a:prstGeom prst="rect">
                <a:avLst/>
              </a:prstGeom>
              <a:solidFill>
                <a:schemeClr val="bg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89" name="Group 88"/>
              <p:cNvGrpSpPr/>
              <p:nvPr/>
            </p:nvGrpSpPr>
            <p:grpSpPr>
              <a:xfrm>
                <a:off x="3545583" y="2823827"/>
                <a:ext cx="817124" cy="145886"/>
                <a:chOff x="3545583" y="2823827"/>
                <a:chExt cx="817124" cy="145886"/>
              </a:xfrm>
            </p:grpSpPr>
            <p:sp>
              <p:nvSpPr>
                <p:cNvPr id="125" name="Rectangle 124"/>
                <p:cNvSpPr/>
                <p:nvPr/>
              </p:nvSpPr>
              <p:spPr>
                <a:xfrm>
                  <a:off x="3545583" y="2823827"/>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6" name="Rectangle 125"/>
                <p:cNvSpPr/>
                <p:nvPr/>
              </p:nvSpPr>
              <p:spPr>
                <a:xfrm>
                  <a:off x="3775320" y="2823827"/>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7" name="Rectangle 126"/>
                <p:cNvSpPr/>
                <p:nvPr/>
              </p:nvSpPr>
              <p:spPr>
                <a:xfrm>
                  <a:off x="4005056" y="2823827"/>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8" name="Rectangle 127"/>
                <p:cNvSpPr/>
                <p:nvPr/>
              </p:nvSpPr>
              <p:spPr>
                <a:xfrm>
                  <a:off x="4234794" y="2823827"/>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0" name="Group 89"/>
              <p:cNvGrpSpPr/>
              <p:nvPr/>
            </p:nvGrpSpPr>
            <p:grpSpPr>
              <a:xfrm>
                <a:off x="3545583" y="3105306"/>
                <a:ext cx="817124" cy="145886"/>
                <a:chOff x="3545583" y="3116243"/>
                <a:chExt cx="817124" cy="145886"/>
              </a:xfrm>
            </p:grpSpPr>
            <p:sp>
              <p:nvSpPr>
                <p:cNvPr id="121" name="Rectangle 120"/>
                <p:cNvSpPr/>
                <p:nvPr/>
              </p:nvSpPr>
              <p:spPr>
                <a:xfrm>
                  <a:off x="3545583" y="3116243"/>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2" name="Rectangle 121"/>
                <p:cNvSpPr/>
                <p:nvPr/>
              </p:nvSpPr>
              <p:spPr>
                <a:xfrm>
                  <a:off x="3775320" y="3116243"/>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3" name="Rectangle 122"/>
                <p:cNvSpPr/>
                <p:nvPr/>
              </p:nvSpPr>
              <p:spPr>
                <a:xfrm>
                  <a:off x="4005056" y="3116243"/>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4" name="Rectangle 123"/>
                <p:cNvSpPr/>
                <p:nvPr/>
              </p:nvSpPr>
              <p:spPr>
                <a:xfrm>
                  <a:off x="4234794" y="3116243"/>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1" name="Group 90"/>
              <p:cNvGrpSpPr/>
              <p:nvPr/>
            </p:nvGrpSpPr>
            <p:grpSpPr>
              <a:xfrm>
                <a:off x="3545583" y="3386785"/>
                <a:ext cx="817124" cy="145886"/>
                <a:chOff x="3545583" y="3405665"/>
                <a:chExt cx="817124" cy="145886"/>
              </a:xfrm>
            </p:grpSpPr>
            <p:sp>
              <p:nvSpPr>
                <p:cNvPr id="117" name="Rectangle 116"/>
                <p:cNvSpPr/>
                <p:nvPr/>
              </p:nvSpPr>
              <p:spPr>
                <a:xfrm>
                  <a:off x="3545583"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8" name="Rectangle 117"/>
                <p:cNvSpPr/>
                <p:nvPr/>
              </p:nvSpPr>
              <p:spPr>
                <a:xfrm>
                  <a:off x="3775320"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9" name="Rectangle 118"/>
                <p:cNvSpPr/>
                <p:nvPr/>
              </p:nvSpPr>
              <p:spPr>
                <a:xfrm>
                  <a:off x="4005056"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0" name="Rectangle 119"/>
                <p:cNvSpPr/>
                <p:nvPr/>
              </p:nvSpPr>
              <p:spPr>
                <a:xfrm>
                  <a:off x="4234794"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2" name="Group 91"/>
              <p:cNvGrpSpPr/>
              <p:nvPr/>
            </p:nvGrpSpPr>
            <p:grpSpPr>
              <a:xfrm>
                <a:off x="3545583" y="3668264"/>
                <a:ext cx="817124" cy="145886"/>
                <a:chOff x="3545583" y="3704466"/>
                <a:chExt cx="817124" cy="145886"/>
              </a:xfrm>
            </p:grpSpPr>
            <p:sp>
              <p:nvSpPr>
                <p:cNvPr id="113" name="Rectangle 112"/>
                <p:cNvSpPr/>
                <p:nvPr/>
              </p:nvSpPr>
              <p:spPr>
                <a:xfrm>
                  <a:off x="3545583"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4" name="Rectangle 113"/>
                <p:cNvSpPr/>
                <p:nvPr/>
              </p:nvSpPr>
              <p:spPr>
                <a:xfrm>
                  <a:off x="3775320"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5" name="Rectangle 114"/>
                <p:cNvSpPr/>
                <p:nvPr/>
              </p:nvSpPr>
              <p:spPr>
                <a:xfrm>
                  <a:off x="4005056"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6" name="Rectangle 115"/>
                <p:cNvSpPr/>
                <p:nvPr/>
              </p:nvSpPr>
              <p:spPr>
                <a:xfrm>
                  <a:off x="4234794"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3" name="Group 92"/>
              <p:cNvGrpSpPr/>
              <p:nvPr/>
            </p:nvGrpSpPr>
            <p:grpSpPr>
              <a:xfrm>
                <a:off x="3545583" y="3949745"/>
                <a:ext cx="817124" cy="145886"/>
                <a:chOff x="3545583" y="3949745"/>
                <a:chExt cx="817124" cy="145886"/>
              </a:xfrm>
            </p:grpSpPr>
            <p:sp>
              <p:nvSpPr>
                <p:cNvPr id="111" name="Rectangle 110"/>
                <p:cNvSpPr/>
                <p:nvPr/>
              </p:nvSpPr>
              <p:spPr>
                <a:xfrm>
                  <a:off x="3545583" y="394974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2" name="Rectangle 111"/>
                <p:cNvSpPr/>
                <p:nvPr/>
              </p:nvSpPr>
              <p:spPr>
                <a:xfrm>
                  <a:off x="4234794" y="394974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94" name="Rectangle 93"/>
              <p:cNvSpPr/>
              <p:nvPr/>
            </p:nvSpPr>
            <p:spPr>
              <a:xfrm flipH="1" flipV="1">
                <a:off x="4484474" y="3165745"/>
                <a:ext cx="1260352" cy="46883"/>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95" name="Group 94"/>
              <p:cNvGrpSpPr/>
              <p:nvPr/>
            </p:nvGrpSpPr>
            <p:grpSpPr>
              <a:xfrm>
                <a:off x="4679374" y="3386785"/>
                <a:ext cx="817123" cy="145886"/>
                <a:chOff x="4679374" y="3405665"/>
                <a:chExt cx="817123" cy="145886"/>
              </a:xfrm>
            </p:grpSpPr>
            <p:sp>
              <p:nvSpPr>
                <p:cNvPr id="107" name="Rectangle 106"/>
                <p:cNvSpPr/>
                <p:nvPr/>
              </p:nvSpPr>
              <p:spPr>
                <a:xfrm>
                  <a:off x="4679374"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8" name="Rectangle 107"/>
                <p:cNvSpPr/>
                <p:nvPr/>
              </p:nvSpPr>
              <p:spPr>
                <a:xfrm>
                  <a:off x="4909110"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9" name="Rectangle 108"/>
                <p:cNvSpPr/>
                <p:nvPr/>
              </p:nvSpPr>
              <p:spPr>
                <a:xfrm>
                  <a:off x="5138847"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0" name="Rectangle 109"/>
                <p:cNvSpPr/>
                <p:nvPr/>
              </p:nvSpPr>
              <p:spPr>
                <a:xfrm>
                  <a:off x="5368584" y="340566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6" name="Group 95"/>
              <p:cNvGrpSpPr/>
              <p:nvPr/>
            </p:nvGrpSpPr>
            <p:grpSpPr>
              <a:xfrm>
                <a:off x="4679374" y="3668264"/>
                <a:ext cx="817123" cy="145886"/>
                <a:chOff x="4679374" y="3704466"/>
                <a:chExt cx="817123" cy="145886"/>
              </a:xfrm>
            </p:grpSpPr>
            <p:sp>
              <p:nvSpPr>
                <p:cNvPr id="103" name="Rectangle 102"/>
                <p:cNvSpPr/>
                <p:nvPr/>
              </p:nvSpPr>
              <p:spPr>
                <a:xfrm>
                  <a:off x="4679374"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4" name="Rectangle 103"/>
                <p:cNvSpPr/>
                <p:nvPr/>
              </p:nvSpPr>
              <p:spPr>
                <a:xfrm>
                  <a:off x="4909110"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5" name="Rectangle 104"/>
                <p:cNvSpPr/>
                <p:nvPr/>
              </p:nvSpPr>
              <p:spPr>
                <a:xfrm>
                  <a:off x="5138847"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6" name="Rectangle 105"/>
                <p:cNvSpPr/>
                <p:nvPr/>
              </p:nvSpPr>
              <p:spPr>
                <a:xfrm>
                  <a:off x="5368584" y="3704466"/>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97" name="Group 96"/>
              <p:cNvGrpSpPr/>
              <p:nvPr/>
            </p:nvGrpSpPr>
            <p:grpSpPr>
              <a:xfrm>
                <a:off x="4679374" y="3949745"/>
                <a:ext cx="817123" cy="145886"/>
                <a:chOff x="4679374" y="3949745"/>
                <a:chExt cx="817123" cy="145886"/>
              </a:xfrm>
            </p:grpSpPr>
            <p:sp>
              <p:nvSpPr>
                <p:cNvPr id="99" name="Rectangle 98"/>
                <p:cNvSpPr/>
                <p:nvPr/>
              </p:nvSpPr>
              <p:spPr>
                <a:xfrm>
                  <a:off x="4679374" y="394974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0" name="Rectangle 99"/>
                <p:cNvSpPr/>
                <p:nvPr/>
              </p:nvSpPr>
              <p:spPr>
                <a:xfrm>
                  <a:off x="4909110" y="394974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1" name="Rectangle 100"/>
                <p:cNvSpPr/>
                <p:nvPr/>
              </p:nvSpPr>
              <p:spPr>
                <a:xfrm>
                  <a:off x="5138847" y="394974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2" name="Rectangle 101"/>
                <p:cNvSpPr/>
                <p:nvPr/>
              </p:nvSpPr>
              <p:spPr>
                <a:xfrm>
                  <a:off x="5368584" y="3949745"/>
                  <a:ext cx="127913" cy="145886"/>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98" name="Rectangle 97"/>
              <p:cNvSpPr/>
              <p:nvPr/>
            </p:nvSpPr>
            <p:spPr>
              <a:xfrm>
                <a:off x="3876019" y="3976039"/>
                <a:ext cx="122317" cy="260556"/>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134" name="Group 133"/>
            <p:cNvGrpSpPr>
              <a:grpSpLocks noChangeAspect="1"/>
            </p:cNvGrpSpPr>
            <p:nvPr/>
          </p:nvGrpSpPr>
          <p:grpSpPr>
            <a:xfrm>
              <a:off x="-10769515" y="3114812"/>
              <a:ext cx="586345" cy="581598"/>
              <a:chOff x="6105188" y="3604096"/>
              <a:chExt cx="664584" cy="659204"/>
            </a:xfrm>
          </p:grpSpPr>
          <p:grpSp>
            <p:nvGrpSpPr>
              <p:cNvPr id="135" name="Group 134"/>
              <p:cNvGrpSpPr/>
              <p:nvPr/>
            </p:nvGrpSpPr>
            <p:grpSpPr>
              <a:xfrm>
                <a:off x="6121230" y="3814149"/>
                <a:ext cx="632500" cy="449151"/>
                <a:chOff x="6554364" y="3814149"/>
                <a:chExt cx="632500" cy="449151"/>
              </a:xfrm>
            </p:grpSpPr>
            <p:sp>
              <p:nvSpPr>
                <p:cNvPr id="137" name="Rectangle 136"/>
                <p:cNvSpPr/>
                <p:nvPr/>
              </p:nvSpPr>
              <p:spPr>
                <a:xfrm>
                  <a:off x="6554364" y="3814149"/>
                  <a:ext cx="632500" cy="449151"/>
                </a:xfrm>
                <a:prstGeom prst="rect">
                  <a:avLst/>
                </a:prstGeom>
                <a:solidFill>
                  <a:schemeClr val="bg1"/>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8" name="Rectangle 137"/>
                <p:cNvSpPr/>
                <p:nvPr/>
              </p:nvSpPr>
              <p:spPr>
                <a:xfrm>
                  <a:off x="6842512" y="4101515"/>
                  <a:ext cx="69045" cy="161785"/>
                </a:xfrm>
                <a:prstGeom prst="rect">
                  <a:avLst/>
                </a:prstGeom>
                <a:solidFill>
                  <a:srgbClr val="20545C"/>
                </a:solid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9" name="Group 138"/>
                <p:cNvGrpSpPr/>
                <p:nvPr/>
              </p:nvGrpSpPr>
              <p:grpSpPr>
                <a:xfrm>
                  <a:off x="6639591" y="4093417"/>
                  <a:ext cx="474887" cy="99641"/>
                  <a:chOff x="6639591" y="4093417"/>
                  <a:chExt cx="474887" cy="99641"/>
                </a:xfrm>
              </p:grpSpPr>
              <p:sp>
                <p:nvSpPr>
                  <p:cNvPr id="143" name="Rectangle 142"/>
                  <p:cNvSpPr/>
                  <p:nvPr/>
                </p:nvSpPr>
                <p:spPr>
                  <a:xfrm>
                    <a:off x="6639591" y="4093417"/>
                    <a:ext cx="105714" cy="99641"/>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4" name="Rectangle 143"/>
                  <p:cNvSpPr/>
                  <p:nvPr/>
                </p:nvSpPr>
                <p:spPr>
                  <a:xfrm>
                    <a:off x="7008764" y="4093417"/>
                    <a:ext cx="105714" cy="99641"/>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40" name="Rectangle 139"/>
                <p:cNvSpPr/>
                <p:nvPr/>
              </p:nvSpPr>
              <p:spPr>
                <a:xfrm>
                  <a:off x="6639591" y="3930265"/>
                  <a:ext cx="105714" cy="99642"/>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1" name="Rectangle 140"/>
                <p:cNvSpPr/>
                <p:nvPr/>
              </p:nvSpPr>
              <p:spPr>
                <a:xfrm>
                  <a:off x="7008763" y="3930265"/>
                  <a:ext cx="105714" cy="99642"/>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2" name="Rectangle 141"/>
                <p:cNvSpPr/>
                <p:nvPr/>
              </p:nvSpPr>
              <p:spPr>
                <a:xfrm>
                  <a:off x="6824177" y="3930265"/>
                  <a:ext cx="105714" cy="99642"/>
                </a:xfrm>
                <a:prstGeom prst="rect">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36" name="Triangle 135"/>
              <p:cNvSpPr/>
              <p:nvPr/>
            </p:nvSpPr>
            <p:spPr>
              <a:xfrm>
                <a:off x="6105188" y="3604096"/>
                <a:ext cx="664584" cy="210053"/>
              </a:xfrm>
              <a:prstGeom prst="triangle">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45" name="TextBox 144"/>
            <p:cNvSpPr txBox="1"/>
            <p:nvPr/>
          </p:nvSpPr>
          <p:spPr>
            <a:xfrm>
              <a:off x="-6141930" y="3866632"/>
              <a:ext cx="2538831" cy="2254220"/>
            </a:xfrm>
            <a:prstGeom prst="rect">
              <a:avLst/>
            </a:prstGeom>
            <a:noFill/>
          </p:spPr>
          <p:txBody>
            <a:bodyPr wrap="square" lIns="0" rIns="0" rtlCol="0">
              <a:spAutoFit/>
            </a:bodyPr>
            <a:lstStyle>
              <a:defPPr>
                <a:defRPr lang="en-US"/>
              </a:defPPr>
              <a:lvl1pPr algn="ctr">
                <a:defRPr sz="2800">
                  <a:solidFill>
                    <a:schemeClr val="bg1"/>
                  </a:solidFill>
                  <a:latin typeface="Arial Rounded MT Bold" charset="0"/>
                  <a:ea typeface="Arial Rounded MT Bold" charset="0"/>
                  <a:cs typeface="Arial Rounded MT Bold" charset="0"/>
                </a:defRPr>
              </a:lvl1pPr>
            </a:lstStyle>
            <a:p>
              <a:pPr algn="l"/>
              <a:r>
                <a:rPr lang="sv-SE" sz="1200" dirty="0" smtClean="0">
                  <a:solidFill>
                    <a:srgbClr val="20545C"/>
                  </a:solidFill>
                </a:rPr>
                <a:t>Begravningen sker efter middagsbönen. Den inleds med en kort bön och sedan följer männen med till begravningsplatsen. De hjälps åt att lägga den döde i graven. Kvinnor är som regel inte närvarande utan ber i hemmet. </a:t>
              </a:r>
            </a:p>
          </p:txBody>
        </p:sp>
        <p:sp>
          <p:nvSpPr>
            <p:cNvPr id="146" name="TextBox 145"/>
            <p:cNvSpPr txBox="1"/>
            <p:nvPr/>
          </p:nvSpPr>
          <p:spPr>
            <a:xfrm>
              <a:off x="-8943843" y="3866632"/>
              <a:ext cx="2538831" cy="2491506"/>
            </a:xfrm>
            <a:prstGeom prst="rect">
              <a:avLst/>
            </a:prstGeom>
            <a:noFill/>
          </p:spPr>
          <p:txBody>
            <a:bodyPr wrap="square" lIns="0" rIns="0" rtlCol="0">
              <a:spAutoFit/>
            </a:bodyPr>
            <a:lstStyle>
              <a:defPPr>
                <a:defRPr lang="en-US"/>
              </a:defPPr>
              <a:lvl1pPr algn="ctr">
                <a:defRPr sz="2800">
                  <a:solidFill>
                    <a:schemeClr val="bg1"/>
                  </a:solidFill>
                  <a:latin typeface="Arial Rounded MT Bold" charset="0"/>
                  <a:ea typeface="Arial Rounded MT Bold" charset="0"/>
                  <a:cs typeface="Arial Rounded MT Bold" charset="0"/>
                </a:defRPr>
              </a:lvl1pPr>
            </a:lstStyle>
            <a:p>
              <a:pPr algn="l"/>
              <a:r>
                <a:rPr lang="sv-SE" sz="1200" dirty="0" smtClean="0">
                  <a:solidFill>
                    <a:srgbClr val="20545C"/>
                  </a:solidFill>
                </a:rPr>
                <a:t>Dödsorsak fastställs och innan kroppen lämnar bårhuset genomförs en religiös tvagnings-ceremoni varefter den döde lindas i bomulls-tyg.  Under ceremonin deltar en Imam samt en representant från begravningsbyrån.</a:t>
              </a:r>
              <a:endParaRPr lang="sv-SE" sz="1200" dirty="0">
                <a:solidFill>
                  <a:srgbClr val="20545C"/>
                </a:solidFill>
              </a:endParaRPr>
            </a:p>
          </p:txBody>
        </p:sp>
        <p:sp>
          <p:nvSpPr>
            <p:cNvPr id="147" name="TextBox 146"/>
            <p:cNvSpPr txBox="1"/>
            <p:nvPr/>
          </p:nvSpPr>
          <p:spPr>
            <a:xfrm>
              <a:off x="-11745758" y="3866632"/>
              <a:ext cx="2538831" cy="830997"/>
            </a:xfrm>
            <a:prstGeom prst="rect">
              <a:avLst/>
            </a:prstGeom>
            <a:noFill/>
          </p:spPr>
          <p:txBody>
            <a:bodyPr wrap="square" lIns="0" rIns="0" rtlCol="0">
              <a:spAutoFit/>
            </a:bodyPr>
            <a:lstStyle>
              <a:defPPr>
                <a:defRPr lang="en-US"/>
              </a:defPPr>
              <a:lvl1pPr algn="ctr">
                <a:defRPr sz="2800">
                  <a:solidFill>
                    <a:schemeClr val="bg1"/>
                  </a:solidFill>
                  <a:latin typeface="Arial Rounded MT Bold" charset="0"/>
                  <a:ea typeface="Arial Rounded MT Bold" charset="0"/>
                  <a:cs typeface="Arial Rounded MT Bold" charset="0"/>
                </a:defRPr>
              </a:lvl1pPr>
            </a:lstStyle>
            <a:p>
              <a:pPr algn="l"/>
              <a:r>
                <a:rPr lang="sv-SE" sz="1200" dirty="0">
                  <a:solidFill>
                    <a:srgbClr val="20545C"/>
                  </a:solidFill>
                </a:rPr>
                <a:t>I</a:t>
              </a:r>
              <a:r>
                <a:rPr lang="sv-SE" sz="1200" dirty="0" smtClean="0">
                  <a:solidFill>
                    <a:srgbClr val="20545C"/>
                  </a:solidFill>
                </a:rPr>
                <a:t>nträffar dödsfallet i t.ex. hemmet eller på ålderdomshem transporteras kroppen till ett sjukhus. </a:t>
              </a:r>
              <a:endParaRPr lang="sv-SE" sz="1200" dirty="0">
                <a:solidFill>
                  <a:srgbClr val="20545C"/>
                </a:solidFill>
              </a:endParaRPr>
            </a:p>
          </p:txBody>
        </p:sp>
        <p:sp>
          <p:nvSpPr>
            <p:cNvPr id="148" name="Right Arrow 147"/>
            <p:cNvSpPr/>
            <p:nvPr/>
          </p:nvSpPr>
          <p:spPr>
            <a:xfrm>
              <a:off x="-9303603" y="3173470"/>
              <a:ext cx="456435" cy="484632"/>
            </a:xfrm>
            <a:prstGeom prst="rightArrow">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Right Arrow 148"/>
            <p:cNvSpPr/>
            <p:nvPr/>
          </p:nvSpPr>
          <p:spPr>
            <a:xfrm>
              <a:off x="-6501689" y="3173470"/>
              <a:ext cx="456435" cy="484632"/>
            </a:xfrm>
            <a:prstGeom prst="rightArrow">
              <a:avLst/>
            </a:prstGeom>
            <a:noFill/>
            <a:ln>
              <a:solidFill>
                <a:srgbClr val="2054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3" name="Straight Arrow Connector 152"/>
            <p:cNvCxnSpPr>
              <a:endCxn id="154" idx="1"/>
            </p:cNvCxnSpPr>
            <p:nvPr/>
          </p:nvCxnSpPr>
          <p:spPr>
            <a:xfrm flipV="1">
              <a:off x="-10440220" y="2123813"/>
              <a:ext cx="1708174" cy="3260"/>
            </a:xfrm>
            <a:prstGeom prst="straightConnector1">
              <a:avLst/>
            </a:prstGeom>
            <a:ln w="38100">
              <a:solidFill>
                <a:srgbClr val="20545C"/>
              </a:solidFill>
              <a:headEnd type="diamond" w="med" len="med"/>
              <a:tailEnd type="none" w="med" len="med"/>
            </a:ln>
          </p:spPr>
          <p:style>
            <a:lnRef idx="1">
              <a:schemeClr val="accent1"/>
            </a:lnRef>
            <a:fillRef idx="0">
              <a:schemeClr val="accent1"/>
            </a:fillRef>
            <a:effectRef idx="0">
              <a:schemeClr val="accent1"/>
            </a:effectRef>
            <a:fontRef idx="minor">
              <a:schemeClr val="tx1"/>
            </a:fontRef>
          </p:style>
        </p:cxnSp>
        <p:sp>
          <p:nvSpPr>
            <p:cNvPr id="154" name="Rectangle 153"/>
            <p:cNvSpPr/>
            <p:nvPr/>
          </p:nvSpPr>
          <p:spPr>
            <a:xfrm>
              <a:off x="-8732046" y="1945485"/>
              <a:ext cx="2115235" cy="356654"/>
            </a:xfrm>
            <a:prstGeom prst="rect">
              <a:avLst/>
            </a:prstGeom>
            <a:blipFill dpi="0" rotWithShape="1">
              <a:blip r:embed="rId5">
                <a:alphaModFix amt="49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err="1" smtClean="0">
                  <a:solidFill>
                    <a:srgbClr val="20545C"/>
                  </a:solidFill>
                  <a:latin typeface="Arial Rounded MT Bold" charset="0"/>
                  <a:ea typeface="Arial Rounded MT Bold" charset="0"/>
                  <a:cs typeface="Arial Rounded MT Bold" charset="0"/>
                </a:rPr>
                <a:t>Inom</a:t>
              </a:r>
              <a:r>
                <a:rPr lang="en-US" sz="1400" dirty="0" smtClean="0">
                  <a:solidFill>
                    <a:srgbClr val="20545C"/>
                  </a:solidFill>
                  <a:latin typeface="Arial Rounded MT Bold" charset="0"/>
                  <a:ea typeface="Arial Rounded MT Bold" charset="0"/>
                  <a:cs typeface="Arial Rounded MT Bold" charset="0"/>
                </a:rPr>
                <a:t> 36 </a:t>
              </a:r>
              <a:r>
                <a:rPr lang="en-US" sz="1400" dirty="0" err="1" smtClean="0">
                  <a:solidFill>
                    <a:srgbClr val="20545C"/>
                  </a:solidFill>
                  <a:latin typeface="Arial Rounded MT Bold" charset="0"/>
                  <a:ea typeface="Arial Rounded MT Bold" charset="0"/>
                  <a:cs typeface="Arial Rounded MT Bold" charset="0"/>
                </a:rPr>
                <a:t>timmar</a:t>
              </a:r>
              <a:endParaRPr lang="en-US" sz="1400" dirty="0">
                <a:solidFill>
                  <a:srgbClr val="20545C"/>
                </a:solidFill>
                <a:latin typeface="Arial Rounded MT Bold" charset="0"/>
                <a:ea typeface="Arial Rounded MT Bold" charset="0"/>
                <a:cs typeface="Arial Rounded MT Bold" charset="0"/>
              </a:endParaRPr>
            </a:p>
          </p:txBody>
        </p:sp>
        <p:cxnSp>
          <p:nvCxnSpPr>
            <p:cNvPr id="159" name="Straight Arrow Connector 158"/>
            <p:cNvCxnSpPr/>
            <p:nvPr/>
          </p:nvCxnSpPr>
          <p:spPr>
            <a:xfrm>
              <a:off x="-6753352" y="2127073"/>
              <a:ext cx="1953565" cy="0"/>
            </a:xfrm>
            <a:prstGeom prst="straightConnector1">
              <a:avLst/>
            </a:prstGeom>
            <a:ln w="38100">
              <a:solidFill>
                <a:srgbClr val="20545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56" name="TextBox 155"/>
          <p:cNvSpPr txBox="1"/>
          <p:nvPr/>
        </p:nvSpPr>
        <p:spPr>
          <a:xfrm>
            <a:off x="238553" y="689947"/>
            <a:ext cx="6380894" cy="830997"/>
          </a:xfrm>
          <a:prstGeom prst="rect">
            <a:avLst/>
          </a:prstGeom>
          <a:noFill/>
        </p:spPr>
        <p:txBody>
          <a:bodyPr wrap="square" lIns="0" rtlCol="0">
            <a:spAutoFit/>
          </a:bodyPr>
          <a:lstStyle>
            <a:defPPr>
              <a:defRPr lang="en-US"/>
            </a:defPPr>
            <a:lvl1pPr algn="ctr">
              <a:defRPr sz="2800">
                <a:solidFill>
                  <a:schemeClr val="bg1"/>
                </a:solidFill>
                <a:latin typeface="Arial Rounded MT Bold" charset="0"/>
                <a:ea typeface="Arial Rounded MT Bold" charset="0"/>
                <a:cs typeface="Arial Rounded MT Bold" charset="0"/>
              </a:defRPr>
            </a:lvl1pPr>
          </a:lstStyle>
          <a:p>
            <a:pPr algn="l"/>
            <a:r>
              <a:rPr lang="sv-SE" sz="1200" dirty="0">
                <a:solidFill>
                  <a:srgbClr val="20545C"/>
                </a:solidFill>
              </a:rPr>
              <a:t>Muslimer kommer från olika länder, har skilda språk och olika kulturbakgrund. Därför kan det finnas olika församlingar där regler och traditioner i samband med begravning skiljer sig åt. Muslimer skall alltid </a:t>
            </a:r>
            <a:r>
              <a:rPr lang="sv-SE" sz="1200" dirty="0" err="1">
                <a:solidFill>
                  <a:srgbClr val="20545C"/>
                </a:solidFill>
              </a:rPr>
              <a:t>jordbegravas</a:t>
            </a:r>
            <a:r>
              <a:rPr lang="sv-SE" sz="1200" dirty="0">
                <a:solidFill>
                  <a:srgbClr val="20545C"/>
                </a:solidFill>
              </a:rPr>
              <a:t> och begravningsplatsens gravar skall läggas så att den döde ligger vänd mot </a:t>
            </a:r>
            <a:r>
              <a:rPr lang="sv-SE" sz="1200" dirty="0" err="1">
                <a:solidFill>
                  <a:srgbClr val="20545C"/>
                </a:solidFill>
              </a:rPr>
              <a:t>Mekka</a:t>
            </a:r>
            <a:r>
              <a:rPr lang="sv-SE" sz="1200" dirty="0">
                <a:solidFill>
                  <a:srgbClr val="20545C"/>
                </a:solidFill>
              </a:rPr>
              <a:t>.  </a:t>
            </a:r>
          </a:p>
        </p:txBody>
      </p:sp>
      <p:sp>
        <p:nvSpPr>
          <p:cNvPr id="160" name="TextBox 159"/>
          <p:cNvSpPr txBox="1"/>
          <p:nvPr/>
        </p:nvSpPr>
        <p:spPr>
          <a:xfrm>
            <a:off x="2043961" y="11364528"/>
            <a:ext cx="4049442" cy="707886"/>
          </a:xfrm>
          <a:prstGeom prst="rect">
            <a:avLst/>
          </a:prstGeom>
          <a:noFill/>
        </p:spPr>
        <p:txBody>
          <a:bodyPr wrap="none" lIns="0" rIns="0" rtlCol="0">
            <a:spAutoFit/>
          </a:bodyPr>
          <a:lstStyle/>
          <a:p>
            <a:r>
              <a:rPr lang="sv-SE" sz="2000" b="1" dirty="0" smtClean="0">
                <a:solidFill>
                  <a:schemeClr val="bg1"/>
                </a:solidFill>
                <a:latin typeface="Arial Rounded MT Bold" charset="0"/>
                <a:ea typeface="Arial Rounded MT Bold" charset="0"/>
                <a:cs typeface="Arial Rounded MT Bold" charset="0"/>
              </a:rPr>
              <a:t>Telefon: 020 – 82 82 82</a:t>
            </a:r>
          </a:p>
          <a:p>
            <a:r>
              <a:rPr lang="sv-SE" sz="2000" b="1" dirty="0" smtClean="0">
                <a:solidFill>
                  <a:schemeClr val="bg1"/>
                </a:solidFill>
                <a:latin typeface="Arial Rounded MT Bold" charset="0"/>
                <a:ea typeface="Arial Rounded MT Bold" charset="0"/>
                <a:cs typeface="Arial Rounded MT Bold" charset="0"/>
              </a:rPr>
              <a:t>Email: </a:t>
            </a:r>
            <a:r>
              <a:rPr lang="sv-SE" sz="2000" b="1" dirty="0" err="1" smtClean="0">
                <a:solidFill>
                  <a:schemeClr val="bg1"/>
                </a:solidFill>
                <a:latin typeface="Arial Rounded MT Bold" charset="0"/>
                <a:ea typeface="Arial Rounded MT Bold" charset="0"/>
                <a:cs typeface="Arial Rounded MT Bold" charset="0"/>
              </a:rPr>
              <a:t>kund@fenixbegravning.se</a:t>
            </a:r>
            <a:endParaRPr lang="sv-SE" sz="2000" b="1" dirty="0">
              <a:solidFill>
                <a:schemeClr val="bg1"/>
              </a:solidFill>
              <a:latin typeface="Arial Rounded MT Bold" charset="0"/>
              <a:ea typeface="Arial Rounded MT Bold" charset="0"/>
              <a:cs typeface="Arial Rounded MT Bold" charset="0"/>
            </a:endParaRPr>
          </a:p>
        </p:txBody>
      </p:sp>
      <p:grpSp>
        <p:nvGrpSpPr>
          <p:cNvPr id="224" name="Group 223"/>
          <p:cNvGrpSpPr>
            <a:grpSpLocks noChangeAspect="1"/>
          </p:cNvGrpSpPr>
          <p:nvPr/>
        </p:nvGrpSpPr>
        <p:grpSpPr>
          <a:xfrm>
            <a:off x="6188410" y="137327"/>
            <a:ext cx="479291" cy="379053"/>
            <a:chOff x="10549409" y="3219025"/>
            <a:chExt cx="1491237" cy="1179366"/>
          </a:xfrm>
        </p:grpSpPr>
        <p:sp>
          <p:nvSpPr>
            <p:cNvPr id="5" name="5-Point Star 4"/>
            <p:cNvSpPr/>
            <p:nvPr/>
          </p:nvSpPr>
          <p:spPr>
            <a:xfrm rot="20032634">
              <a:off x="11221577" y="3219025"/>
              <a:ext cx="687006" cy="687005"/>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oon 5"/>
            <p:cNvSpPr/>
            <p:nvPr/>
          </p:nvSpPr>
          <p:spPr>
            <a:xfrm rot="18872684">
              <a:off x="10791516" y="3149260"/>
              <a:ext cx="1007024" cy="1491237"/>
            </a:xfrm>
            <a:prstGeom prst="moon">
              <a:avLst>
                <a:gd name="adj" fmla="val 3330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95213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434</TotalTime>
  <Words>163</Words>
  <Application>Microsoft Macintosh PowerPoint</Application>
  <PresentationFormat>Widescreen</PresentationFormat>
  <Paragraphs>20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 Rounded MT Bold</vt:lpstr>
      <vt:lpstr>Calibri</vt:lpstr>
      <vt:lpstr>Calibri Light</vt:lpstr>
      <vt:lpstr>Arial</vt:lpstr>
      <vt:lpstr>Office Theme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51</cp:revision>
  <cp:lastPrinted>2015-10-26T13:45:17Z</cp:lastPrinted>
  <dcterms:created xsi:type="dcterms:W3CDTF">2015-10-26T09:33:21Z</dcterms:created>
  <dcterms:modified xsi:type="dcterms:W3CDTF">2015-10-29T12:34:20Z</dcterms:modified>
</cp:coreProperties>
</file>